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9144000" cy="5143500"/>
  <p:notesSz cx="5143500" cy="9144000"/>
  <p:embeddedFontLst>
    <p:embeddedFont>
      <p:font typeface="Inter"/>
      <p:regular r:id="rId28"/>
      <p:bold r:id="rId29"/>
    </p:embeddedFont>
    <p:embeddedFont>
      <p:font typeface="Noto Serif JP"/>
      <p:regular r:id="rId30"/>
      <p:bold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Inter-regular.fntdata"/><Relationship Id="rId29" Type="http://schemas.openxmlformats.org/officeDocument/2006/relationships/font" Target="fonts/Inter-bold.fntdata"/><Relationship Id="rId30" Type="http://schemas.openxmlformats.org/officeDocument/2006/relationships/font" Target="fonts/NotoSerifJP-regular.fntdata"/><Relationship Id="rId31" Type="http://schemas.openxmlformats.org/officeDocument/2006/relationships/font" Target="fonts/NotoSerifJP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hyperlink" Target="https://vitalik.ca/general/2022/01/26/soulbound.html" TargetMode="External"/><Relationship Id="rId8" Type="http://schemas.openxmlformats.org/officeDocument/2006/relationships/hyperlink" Target="https://papers.ssrn.com/sol3/papers.cfm?abstract_id=4105763" TargetMode="External"/><Relationship Id="rId11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9" Type="http://schemas.openxmlformats.org/officeDocument/2006/relationships/image" Target="../media/image-11-7.png"/><Relationship Id="rId10" Type="http://schemas.openxmlformats.org/officeDocument/2006/relationships/image" Target="../media/image-11-8.sv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image" Target="../media/image-12-7.png"/><Relationship Id="rId8" Type="http://schemas.openxmlformats.org/officeDocument/2006/relationships/image" Target="../media/image-12-8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image" Target="../media/image-14-4.sv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3" Type="http://schemas.openxmlformats.org/officeDocument/2006/relationships/image" Target="../media/image-15-3.png"/><Relationship Id="rId4" Type="http://schemas.openxmlformats.org/officeDocument/2006/relationships/image" Target="../media/image-15-4.svg"/><Relationship Id="rId5" Type="http://schemas.openxmlformats.org/officeDocument/2006/relationships/image" Target="../media/image-15-5.png"/><Relationship Id="rId6" Type="http://schemas.openxmlformats.org/officeDocument/2006/relationships/image" Target="../media/image-15-6.svg"/><Relationship Id="rId7" Type="http://schemas.openxmlformats.org/officeDocument/2006/relationships/image" Target="../media/image-15-7.png"/><Relationship Id="rId8" Type="http://schemas.openxmlformats.org/officeDocument/2006/relationships/image" Target="../media/image-15-8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3" Type="http://schemas.openxmlformats.org/officeDocument/2006/relationships/image" Target="../media/image-16-3.png"/><Relationship Id="rId4" Type="http://schemas.openxmlformats.org/officeDocument/2006/relationships/image" Target="../media/image-16-4.svg"/><Relationship Id="rId5" Type="http://schemas.openxmlformats.org/officeDocument/2006/relationships/image" Target="../media/image-16-5.png"/><Relationship Id="rId6" Type="http://schemas.openxmlformats.org/officeDocument/2006/relationships/image" Target="../media/image-16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svg"/><Relationship Id="rId3" Type="http://schemas.openxmlformats.org/officeDocument/2006/relationships/image" Target="../media/image-17-3.png"/><Relationship Id="rId4" Type="http://schemas.openxmlformats.org/officeDocument/2006/relationships/image" Target="../media/image-17-4.svg"/><Relationship Id="rId5" Type="http://schemas.openxmlformats.org/officeDocument/2006/relationships/image" Target="../media/image-17-5.png"/><Relationship Id="rId6" Type="http://schemas.openxmlformats.org/officeDocument/2006/relationships/image" Target="../media/image-17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svg"/><Relationship Id="rId3" Type="http://schemas.openxmlformats.org/officeDocument/2006/relationships/image" Target="../media/image-20-3.png"/><Relationship Id="rId4" Type="http://schemas.openxmlformats.org/officeDocument/2006/relationships/image" Target="../media/image-20-4.svg"/><Relationship Id="rId5" Type="http://schemas.openxmlformats.org/officeDocument/2006/relationships/image" Target="../media/image-20-5.png"/><Relationship Id="rId6" Type="http://schemas.openxmlformats.org/officeDocument/2006/relationships/image" Target="../media/image-20-6.svg"/><Relationship Id="rId7" Type="http://schemas.openxmlformats.org/officeDocument/2006/relationships/image" Target="../media/image-20-7.png"/><Relationship Id="rId8" Type="http://schemas.openxmlformats.org/officeDocument/2006/relationships/image" Target="../media/image-20-8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21-1.png"/><Relationship Id="rId2" Type="http://schemas.openxmlformats.org/officeDocument/2006/relationships/image" Target="../media/image-21-2.svg"/><Relationship Id="rId3" Type="http://schemas.openxmlformats.org/officeDocument/2006/relationships/image" Target="../media/image-21-3.png"/><Relationship Id="rId4" Type="http://schemas.openxmlformats.org/officeDocument/2006/relationships/image" Target="../media/image-21-4.svg"/><Relationship Id="rId5" Type="http://schemas.openxmlformats.org/officeDocument/2006/relationships/image" Target="../media/image-21-5.png"/><Relationship Id="rId6" Type="http://schemas.openxmlformats.org/officeDocument/2006/relationships/image" Target="../media/image-21-6.svg"/><Relationship Id="rId7" Type="http://schemas.openxmlformats.org/officeDocument/2006/relationships/image" Target="../media/image-21-7.png"/><Relationship Id="rId8" Type="http://schemas.openxmlformats.org/officeDocument/2006/relationships/image" Target="../media/image-21-8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af6dbaed-ff52-4da1-a6f0-8d49d261c2e9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35ef62a-3f72-4c39-93f6-374f80be97ab?pitch-bytes=1087250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91972" y="-1969464"/>
            <a:ext cx="3419198" cy="34144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133161" y="2189182"/>
            <a:ext cx="6022479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360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for Transparency</a:t>
            </a:r>
            <a:endParaRPr lang="en-US" sz="1800" dirty="0"/>
          </a:p>
          <a:p>
            <a:pPr algn="l" marL="190500" indent="-190500">
              <a:lnSpc>
                <a:spcPts val="360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 to avoid overselling</a:t>
            </a:r>
            <a:endParaRPr lang="en-US" sz="1800" dirty="0"/>
          </a:p>
          <a:p>
            <a:pPr algn="l" marL="190500" indent="-190500">
              <a:lnSpc>
                <a:spcPts val="360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Soulbound Token for preventing scalping</a:t>
            </a:r>
            <a:endParaRPr lang="en-US" sz="1800" dirty="0"/>
          </a:p>
          <a:p>
            <a:pPr algn="l">
              <a:lnSpc>
                <a:spcPts val="3600"/>
              </a:lnSpc>
            </a:pP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3311663" y="-1383943480"/>
            <a:ext cx="5166777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Another idea, equally important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285547" y="4744736"/>
            <a:ext cx="1928552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750" dirty="0"/>
          </a:p>
        </p:txBody>
      </p:sp>
      <p:sp>
        <p:nvSpPr>
          <p:cNvPr id="7" name="Text 3"/>
          <p:cNvSpPr/>
          <p:nvPr/>
        </p:nvSpPr>
        <p:spPr>
          <a:xfrm>
            <a:off x="6931694" y="4744736"/>
            <a:ext cx="192851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CHAINTIX</a:t>
            </a:r>
            <a:endParaRPr lang="en-US" sz="750" dirty="0"/>
          </a:p>
        </p:txBody>
      </p:sp>
      <p:sp>
        <p:nvSpPr>
          <p:cNvPr id="8" name="Shape 4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F02918"/>
            </a:solidFill>
            <a:prstDash val="solid"/>
            <a:headEnd type="none"/>
            <a:tailEnd type="none"/>
          </a:ln>
        </p:spPr>
      </p:sp>
      <p:sp>
        <p:nvSpPr>
          <p:cNvPr id="9" name="Text 5"/>
          <p:cNvSpPr/>
          <p:nvPr/>
        </p:nvSpPr>
        <p:spPr>
          <a:xfrm>
            <a:off x="287496" y="1570084"/>
            <a:ext cx="3952756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10"/>
              </a:lnSpc>
            </a:pPr>
            <a:r>
              <a:rPr lang="en-US" sz="27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Solution</a:t>
            </a:r>
            <a:endParaRPr lang="en-US" sz="2700" dirty="0"/>
          </a:p>
        </p:txBody>
      </p:sp>
      <p:pic>
        <p:nvPicPr>
          <p:cNvPr id="10" name="Image 1" descr="https://pitch-assets-ccb95893-de3f-4266-973c-20049231b248.s3.eu-west-1.amazonaws.com/c3e822a2-2542-4a5d-8598-df4288fe61a0?pitch-bytes=133163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3726377" y="2737841"/>
            <a:ext cx="4133560" cy="4133560"/>
          </a:xfrm>
          <a:prstGeom prst="rect">
            <a:avLst/>
          </a:prstGeom>
        </p:spPr>
      </p:pic>
      <p:pic>
        <p:nvPicPr>
          <p:cNvPr id="11" name="Image 2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4810b72-2856-492f-9542-70ed0fb24592?pitch-bytes=387834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5923088" y="-2060083"/>
            <a:ext cx="4347874" cy="434787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85547" y="4744736"/>
            <a:ext cx="1928477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750" dirty="0"/>
          </a:p>
        </p:txBody>
      </p:sp>
      <p:sp>
        <p:nvSpPr>
          <p:cNvPr id="5" name="Text 1"/>
          <p:cNvSpPr/>
          <p:nvPr/>
        </p:nvSpPr>
        <p:spPr>
          <a:xfrm>
            <a:off x="6931991" y="4744736"/>
            <a:ext cx="1928217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CHAINTIX</a:t>
            </a:r>
            <a:endParaRPr lang="en-US" sz="750" dirty="0"/>
          </a:p>
        </p:txBody>
      </p:sp>
      <p:sp>
        <p:nvSpPr>
          <p:cNvPr id="6" name="Shape 2"/>
          <p:cNvSpPr/>
          <p:nvPr/>
        </p:nvSpPr>
        <p:spPr>
          <a:xfrm>
            <a:off x="-101814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F02918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pitch-assets-ccb95893-de3f-4266-973c-20049231b248.s3.eu-west-1.amazonaws.com/b34fb075-6e82-4a16-8561-fef151daff12?pitch-bytes=17002088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-1160088" y="217828"/>
            <a:ext cx="5257731" cy="4037507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a4262a59-34df-40cb-8419-5e7b170a786f?pitch-bytes=21829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1296"/>
          <a:stretch/>
        </p:blipFill>
        <p:spPr>
          <a:xfrm>
            <a:off x="-1013539" y="376505"/>
            <a:ext cx="4961985" cy="3719672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20c61a5d-8a4f-4351-905e-b9f23f79b31c?pitch-bytes=171368&amp;pitch-content-type=image%2Fsvg%2Bxml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423997" y="2681530"/>
            <a:ext cx="3356620" cy="3360329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137139" y="2013311"/>
            <a:ext cx="3530501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10"/>
              </a:lnSpc>
            </a:pPr>
            <a:r>
              <a:rPr lang="en-US" sz="27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What is SBT?</a:t>
            </a:r>
            <a:endParaRPr lang="en-US" sz="2700" dirty="0"/>
          </a:p>
        </p:txBody>
      </p:sp>
      <p:sp>
        <p:nvSpPr>
          <p:cNvPr id="11" name="Text 4"/>
          <p:cNvSpPr/>
          <p:nvPr/>
        </p:nvSpPr>
        <p:spPr>
          <a:xfrm>
            <a:off x="5518569" y="2569464"/>
            <a:ext cx="1640146" cy="9601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4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EIP-5516</a:t>
            </a:r>
            <a:endParaRPr lang="en-US" sz="1350" dirty="0"/>
          </a:p>
          <a:p>
            <a:pPr algn="l">
              <a:lnSpc>
                <a:spcPts val="1890"/>
              </a:lnSpc>
            </a:pPr>
            <a:r>
              <a:rPr lang="en-US" sz="14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NFT but…</a:t>
            </a:r>
            <a:endParaRPr lang="en-US" sz="1350" dirty="0"/>
          </a:p>
          <a:p>
            <a:pPr algn="l" marL="190500" indent="-190500">
              <a:lnSpc>
                <a:spcPts val="1890"/>
              </a:lnSpc>
              <a:buSzPct val="100000"/>
              <a:buChar char="•"/>
            </a:pPr>
            <a:r>
              <a:rPr lang="en-US" sz="14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Non-transferable</a:t>
            </a:r>
            <a:endParaRPr lang="en-US" sz="1350" dirty="0"/>
          </a:p>
          <a:p>
            <a:pPr algn="l" marL="190500" indent="-190500">
              <a:lnSpc>
                <a:spcPts val="1890"/>
              </a:lnSpc>
              <a:buSzPct val="100000"/>
              <a:buChar char="•"/>
            </a:pPr>
            <a:r>
              <a:rPr lang="en-US" sz="14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Revoke Ability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551403" y="4086405"/>
            <a:ext cx="268392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50"/>
              </a:lnSpc>
            </a:pPr>
            <a:r>
              <a:rPr lang="en-US" sz="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Based on:</a:t>
            </a:r>
            <a:endParaRPr lang="en-US" sz="750" dirty="0"/>
          </a:p>
          <a:p>
            <a:pPr algn="l" marL="190500" indent="-190500">
              <a:lnSpc>
                <a:spcPts val="1050"/>
              </a:lnSpc>
              <a:buSzPct val="100000"/>
              <a:buChar char="•"/>
            </a:pPr>
            <a:r>
              <a:rPr lang="en-US" sz="800" b="0" u="sng" spc="-12" kern="0" dirty="0">
                <a:solidFill>
                  <a:srgbClr val="1762E0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https://vitalik.ca/general/2022/01/26/soulbound.html</a:t>
            </a:r>
            <a:endParaRPr lang="en-US" sz="750" dirty="0"/>
          </a:p>
          <a:p>
            <a:pPr algn="l" marL="190500" indent="-190500">
              <a:lnSpc>
                <a:spcPts val="1050"/>
              </a:lnSpc>
              <a:buSzPct val="100000"/>
              <a:buChar char="•"/>
            </a:pPr>
            <a:r>
              <a:rPr lang="en-US" sz="800" b="0" u="sng" spc="-12" kern="0" dirty="0">
                <a:solidFill>
                  <a:srgbClr val="1762E0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Decentralized Society: Finding Web3’s Soul 1</a:t>
            </a:r>
            <a:endParaRPr lang="en-US" sz="750" dirty="0"/>
          </a:p>
        </p:txBody>
      </p:sp>
      <p:pic>
        <p:nvPicPr>
          <p:cNvPr id="13" name="Image 4" descr="https://pitch-assets-ccb95893-de3f-4266-973c-20049231b248.s3.eu-west-1.amazonaws.com/try-pitch-pdf-export-logo.svg">
            <a:hlinkClick r:id="rId11" tooltip="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4810b72-2856-492f-9542-70ed0fb24592?pitch-bytes=387834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5923088" y="-2060083"/>
            <a:ext cx="4347874" cy="434787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85547" y="4744736"/>
            <a:ext cx="192844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750" dirty="0"/>
          </a:p>
        </p:txBody>
      </p:sp>
      <p:sp>
        <p:nvSpPr>
          <p:cNvPr id="5" name="Text 1"/>
          <p:cNvSpPr/>
          <p:nvPr/>
        </p:nvSpPr>
        <p:spPr>
          <a:xfrm>
            <a:off x="6931634" y="4744736"/>
            <a:ext cx="1928574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CHAINTIX</a:t>
            </a:r>
            <a:endParaRPr lang="en-US" sz="750" dirty="0"/>
          </a:p>
        </p:txBody>
      </p:sp>
      <p:sp>
        <p:nvSpPr>
          <p:cNvPr id="6" name="Shape 2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F02918"/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pitch-assets-ccb95893-de3f-4266-973c-20049231b248.s3.eu-west-1.amazonaws.com/b34fb075-6e82-4a16-8561-fef151daff12?pitch-bytes=17002088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-1160088" y="217828"/>
            <a:ext cx="5257731" cy="4037507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b05c9ef1-88c2-4a78-a885-e250ef492cc7?pitch-bytes=21682&amp;pitch-content-type=image%2Fpng">    </p:cNvPr>
          <p:cNvPicPr>
            <a:picLocks noChangeAspect="1"/>
          </p:cNvPicPr>
          <p:nvPr/>
        </p:nvPicPr>
        <p:blipFill>
          <a:blip r:embed="rId4"/>
          <a:srcRect l="12115" r="449" t="0" b="0"/>
          <a:stretch/>
        </p:blipFill>
        <p:spPr>
          <a:xfrm>
            <a:off x="-1013539" y="376505"/>
            <a:ext cx="4961985" cy="3719672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20c61a5d-8a4f-4351-905e-b9f23f79b31c?pitch-bytes=171368&amp;pitch-content-type=image%2Fsvg%2Bxml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423997" y="2681530"/>
            <a:ext cx="3356620" cy="3360329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331688" y="2013311"/>
            <a:ext cx="4335780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510"/>
              </a:lnSpc>
            </a:pPr>
            <a:r>
              <a:rPr lang="en-US" sz="27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Customizable SBT to issue event tickets </a:t>
            </a:r>
            <a:endParaRPr lang="en-US" sz="2700" dirty="0"/>
          </a:p>
        </p:txBody>
      </p:sp>
      <p:pic>
        <p:nvPicPr>
          <p:cNvPr id="11" name="Image 4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547" y="4744736"/>
            <a:ext cx="192851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2024</a:t>
            </a:r>
            <a:endParaRPr lang="en-US" sz="750" dirty="0"/>
          </a:p>
        </p:txBody>
      </p:sp>
      <p:sp>
        <p:nvSpPr>
          <p:cNvPr id="4" name="Text 1"/>
          <p:cNvSpPr/>
          <p:nvPr/>
        </p:nvSpPr>
        <p:spPr>
          <a:xfrm>
            <a:off x="6931694" y="4744736"/>
            <a:ext cx="192851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COMPANY NAME</a:t>
            </a:r>
            <a:endParaRPr lang="en-US" sz="750" dirty="0"/>
          </a:p>
        </p:txBody>
      </p:sp>
      <p:sp>
        <p:nvSpPr>
          <p:cNvPr id="5" name="Shape 2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F02918"/>
            </a:solidFill>
            <a:prstDash val="solid"/>
            <a:headEnd type="none"/>
            <a:tailEnd type="none"/>
          </a:ln>
        </p:spPr>
      </p:sp>
      <p:pic>
        <p:nvPicPr>
          <p:cNvPr id="6" name="Image 0" descr="https://pitch-assets-ccb95893-de3f-4266-973c-20049231b248.s3.eu-west-1.amazonaws.com/5353920b-a7b3-4c16-96ce-f2e39caa4ed7?pitch-bytes=19936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838" y="8715"/>
            <a:ext cx="9136974" cy="5139548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35ef62a-3f72-4c39-93f6-374f80be97ab?pitch-bytes=1087250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91972" y="-1969464"/>
            <a:ext cx="3419198" cy="34144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311663" y="-1383943480"/>
            <a:ext cx="5166717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Another idea, equally important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285547" y="4744735"/>
            <a:ext cx="1928627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750" dirty="0"/>
          </a:p>
        </p:txBody>
      </p:sp>
      <p:sp>
        <p:nvSpPr>
          <p:cNvPr id="6" name="Text 2"/>
          <p:cNvSpPr/>
          <p:nvPr/>
        </p:nvSpPr>
        <p:spPr>
          <a:xfrm>
            <a:off x="6931694" y="4744736"/>
            <a:ext cx="192851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CHAINTIX</a:t>
            </a:r>
            <a:endParaRPr lang="en-US" sz="750" dirty="0"/>
          </a:p>
        </p:txBody>
      </p:sp>
      <p:sp>
        <p:nvSpPr>
          <p:cNvPr id="7" name="Shape 3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F02918"/>
            </a:solidFill>
            <a:prstDash val="solid"/>
            <a:headEnd type="none"/>
            <a:tailEnd type="none"/>
          </a:ln>
        </p:spPr>
      </p:sp>
      <p:sp>
        <p:nvSpPr>
          <p:cNvPr id="8" name="Text 4"/>
          <p:cNvSpPr/>
          <p:nvPr/>
        </p:nvSpPr>
        <p:spPr>
          <a:xfrm>
            <a:off x="287496" y="1570084"/>
            <a:ext cx="3952756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10"/>
              </a:lnSpc>
            </a:pPr>
            <a:r>
              <a:rPr lang="en-US" sz="27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Token mapping  between SBT and TBT.</a:t>
            </a:r>
            <a:endParaRPr lang="en-US" sz="2700" dirty="0"/>
          </a:p>
        </p:txBody>
      </p:sp>
      <p:pic>
        <p:nvPicPr>
          <p:cNvPr id="9" name="Image 1" descr="https://pitch-assets-ccb95893-de3f-4266-973c-20049231b248.s3.eu-west-1.amazonaws.com/c3e822a2-2542-4a5d-8598-df4288fe61a0?pitch-bytes=133163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3726377" y="2737841"/>
            <a:ext cx="4133560" cy="4133560"/>
          </a:xfrm>
          <a:prstGeom prst="rect">
            <a:avLst/>
          </a:prstGeom>
        </p:spPr>
      </p:pic>
      <p:pic>
        <p:nvPicPr>
          <p:cNvPr id="10" name="Image 2" descr="https://pitch-assets-ccb95893-de3f-4266-973c-20049231b248.s3.eu-west-1.amazonaws.com/41fcd4b3-8a60-434e-9555-13f30a5b4864?pitch-bytes=97066&amp;pitch-content-type=image%2Fpng">    </p:cNvPr>
          <p:cNvPicPr>
            <a:picLocks noChangeAspect="1"/>
          </p:cNvPicPr>
          <p:nvPr/>
        </p:nvPicPr>
        <p:blipFill>
          <a:blip r:embed="rId5"/>
          <a:srcRect l="4361" r="4361" t="0" b="0"/>
          <a:stretch/>
        </p:blipFill>
        <p:spPr>
          <a:xfrm>
            <a:off x="4221862" y="1203707"/>
            <a:ext cx="4446650" cy="2740248"/>
          </a:xfrm>
          <a:prstGeom prst="rect">
            <a:avLst/>
          </a:prstGeom>
        </p:spPr>
      </p:pic>
      <p:pic>
        <p:nvPicPr>
          <p:cNvPr id="11" name="Image 3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fb25026-60ae-47d9-b5a6-8a131a9cab02?pitch-bytes=171368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-277468" y="-71542"/>
            <a:ext cx="3059723" cy="306310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535ef62a-3f72-4c39-93f6-374f80be97ab?pitch-bytes=1087250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2864651" y="3743325"/>
            <a:ext cx="3419198" cy="3414442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cb0376c7-95e8-4842-9013-a21a5ffa5e8f?pitch-bytes=537152&amp;pitch-content-type=image%2Fsvg%2Bxml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-431411" y="123713"/>
            <a:ext cx="8295531" cy="82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480"/>
              </a:lnSpc>
            </a:pPr>
            <a:r>
              <a:rPr lang="en-US" sz="5400" b="0" spc="-48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FEATURES</a:t>
            </a:r>
            <a:endParaRPr lang="en-US" sz="5400" dirty="0"/>
          </a:p>
        </p:txBody>
      </p:sp>
      <p:sp>
        <p:nvSpPr>
          <p:cNvPr id="7" name="Text 1"/>
          <p:cNvSpPr/>
          <p:nvPr/>
        </p:nvSpPr>
        <p:spPr>
          <a:xfrm>
            <a:off x="2048667" y="1193272"/>
            <a:ext cx="4509393" cy="293360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on polygon  </a:t>
            </a:r>
            <a:endParaRPr lang="en-US" sz="105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for multiple payment methods</a:t>
            </a:r>
            <a:endParaRPr lang="en-US" sz="105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DAO for dispute resolution </a:t>
            </a:r>
            <a:endParaRPr lang="en-US" sz="105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Attendees can review events and artists </a:t>
            </a:r>
            <a:endParaRPr lang="en-US" sz="105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Proof of Humanity protocol</a:t>
            </a:r>
            <a:endParaRPr lang="en-US" sz="105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Ticket cancellation support</a:t>
            </a:r>
            <a:endParaRPr lang="en-US" sz="105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Proof of attendance</a:t>
            </a:r>
            <a:endParaRPr lang="en-US" sz="105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coin with added perks</a:t>
            </a: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</p:txBody>
      </p:sp>
      <p:pic>
        <p:nvPicPr>
          <p:cNvPr id="8" name="Image 3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35ef62a-3f72-4c39-93f6-374f80be97ab?pitch-bytes=1087250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2864651" y="3743325"/>
            <a:ext cx="3419198" cy="3414442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cb0376c7-95e8-4842-9013-a21a5ffa5e8f?pitch-bytes=537152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1476" y="2161546"/>
            <a:ext cx="8572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480"/>
              </a:lnSpc>
            </a:pPr>
            <a:r>
              <a:rPr lang="en-US" sz="3000" b="0" spc="-48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CHAINTIX TOKEN (CTIX)</a:t>
            </a:r>
            <a:endParaRPr lang="en-US" sz="5400" dirty="0"/>
          </a:p>
        </p:txBody>
      </p:sp>
      <p:sp>
        <p:nvSpPr>
          <p:cNvPr id="6" name="Text 1"/>
          <p:cNvSpPr/>
          <p:nvPr/>
        </p:nvSpPr>
        <p:spPr>
          <a:xfrm>
            <a:off x="476250" y="476250"/>
            <a:ext cx="36195" cy="7467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</p:txBody>
      </p:sp>
      <p:pic>
        <p:nvPicPr>
          <p:cNvPr id="7" name="Image 2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35ef62a-3f72-4c39-93f6-374f80be97ab?pitch-bytes=1087250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2864651" y="3743325"/>
            <a:ext cx="3419198" cy="3414442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cb0376c7-95e8-4842-9013-a21a5ffa5e8f?pitch-bytes=537152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-2294375" y="5657"/>
            <a:ext cx="8572351" cy="8229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480"/>
              </a:lnSpc>
            </a:pPr>
            <a:r>
              <a:rPr lang="en-US" sz="3000" b="0" spc="-48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$CTIX PERKS</a:t>
            </a:r>
            <a:endParaRPr lang="en-US" sz="5400" dirty="0"/>
          </a:p>
        </p:txBody>
      </p:sp>
      <p:sp>
        <p:nvSpPr>
          <p:cNvPr id="6" name="Text 1"/>
          <p:cNvSpPr/>
          <p:nvPr/>
        </p:nvSpPr>
        <p:spPr>
          <a:xfrm>
            <a:off x="476250" y="476250"/>
            <a:ext cx="36195" cy="7467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</p:txBody>
      </p:sp>
      <p:sp>
        <p:nvSpPr>
          <p:cNvPr id="7" name="Text 2"/>
          <p:cNvSpPr/>
          <p:nvPr/>
        </p:nvSpPr>
        <p:spPr>
          <a:xfrm>
            <a:off x="4684649" y="2135769"/>
            <a:ext cx="4108586" cy="160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20"/>
              </a:lnSpc>
            </a:pPr>
            <a:endParaRPr lang="en-US" sz="1800" dirty="0"/>
          </a:p>
          <a:p>
            <a:pPr algn="l">
              <a:lnSpc>
                <a:spcPts val="2520"/>
              </a:lnSpc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Perks for CTIX stakers:</a:t>
            </a:r>
            <a:endParaRPr lang="en-US" sz="180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Ticket/Token airdrop </a:t>
            </a:r>
            <a:endParaRPr lang="en-US" sz="180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Waitlist priority </a:t>
            </a:r>
            <a:endParaRPr lang="en-US" sz="180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Less </a:t>
            </a:r>
            <a:pPr algn="l">
              <a:lnSpc>
                <a:spcPts val="2520"/>
              </a:lnSpc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cancellation charges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954265" y="1527316"/>
            <a:ext cx="2974717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bird tickets</a:t>
            </a:r>
            <a:endParaRPr lang="en-US" sz="180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Priority seating</a:t>
            </a:r>
            <a:endParaRPr lang="en-US" sz="180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Discounted pricing</a:t>
            </a:r>
            <a:endParaRPr lang="en-US" sz="1800" dirty="0"/>
          </a:p>
          <a:p>
            <a:pPr algn="l">
              <a:lnSpc>
                <a:spcPts val="2520"/>
              </a:lnSpc>
            </a:pPr>
            <a:endParaRPr lang="en-US" sz="1800" dirty="0"/>
          </a:p>
        </p:txBody>
      </p:sp>
      <p:pic>
        <p:nvPicPr>
          <p:cNvPr id="9" name="Image 2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0457" y="149187"/>
            <a:ext cx="831714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400"/>
              </a:lnSpc>
            </a:pPr>
            <a:r>
              <a:rPr lang="en-US" sz="4500" b="0" spc="-48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CTIX TOKENOMICS</a:t>
            </a:r>
            <a:endParaRPr lang="en-US" sz="4500" dirty="0"/>
          </a:p>
        </p:txBody>
      </p:sp>
      <p:pic>
        <p:nvPicPr>
          <p:cNvPr id="4" name="Image 0" descr="https://pitch-assets-ccb95893-de3f-4266-973c-20049231b248.s3.eu-west-1.amazonaws.com/60716fda-86d3-4b61-aa0a-92d98da56507?pitch-bytes=76019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63569" y="831934"/>
            <a:ext cx="5610065" cy="4207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64984" y="2693248"/>
            <a:ext cx="1390464" cy="480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Supply</a:t>
            </a:r>
            <a:endParaRPr lang="en-US" sz="1350" dirty="0"/>
          </a:p>
          <a:p>
            <a:pPr algn="l">
              <a:lnSpc>
                <a:spcPts val="1890"/>
              </a:lnSpc>
            </a:pPr>
            <a:r>
              <a:rPr lang="en-US" sz="14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100M</a:t>
            </a:r>
            <a:endParaRPr lang="en-US" sz="1350" dirty="0"/>
          </a:p>
        </p:txBody>
      </p:sp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95181" y="129778"/>
            <a:ext cx="627905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0" spc="-48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CTIX VESTING SCHDULE</a:t>
            </a:r>
            <a:endParaRPr lang="en-US" sz="4500" dirty="0"/>
          </a:p>
        </p:txBody>
      </p:sp>
      <p:graphicFrame>
        <p:nvGraphicFramePr>
          <p:cNvPr id="2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980239" y="743715"/>
          <a:ext cx="5179071" cy="4348907"/>
        </p:xfrm>
        <a:graphic>
          <a:graphicData uri="http://schemas.openxmlformats.org/drawingml/2006/table">
            <a:tbl>
              <a:tblPr/>
              <a:tblGrid>
                <a:gridCol w="1024408"/>
                <a:gridCol w="1024408"/>
                <a:gridCol w="1024408"/>
                <a:gridCol w="1024408"/>
                <a:gridCol w="1024408"/>
              </a:tblGrid>
              <a:tr h="388590"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Category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Total Amount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Distributed at TGE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Cliff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b="1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Vesting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71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Seed Sale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10,000,000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10.0%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 month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9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71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Private Sale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7,000,000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10.0%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 month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6 month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71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Public Sale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18,000,000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50.0%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-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 1 month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71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Reserve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5,000,000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0.0%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12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-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71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Liquidity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11,000,000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15%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-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18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71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Airdrop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3,000,000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0.0%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12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6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71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Bounty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4,000,000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100.0%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-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-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88590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Ecosystem Growth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8,000,000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2.5%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-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18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71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Foundation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11,000,000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0.0%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12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24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716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Team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16,000,000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0.0%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12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36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318714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Advisors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2,000,000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0.0%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12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12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5144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Partnerships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5,000,000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10.0%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3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FFFFFF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18 months</a:t>
                      </a:r>
                      <a:endParaRPr lang="en-US" sz="9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57150" marR="57150" marT="57150" marB="57150" anchor="t">
                    <a:lnL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5" name="Text 1"/>
          <p:cNvSpPr/>
          <p:nvPr/>
        </p:nvSpPr>
        <p:spPr>
          <a:xfrm>
            <a:off x="476250" y="476250"/>
            <a:ext cx="36195" cy="13068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5716fdc-f389-42b3-b309-0241b9fc4ebb?pitch-bytes=369266&amp;pitch-content-type=image%2Fgif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42545" y="-32576"/>
            <a:ext cx="9225366" cy="5189268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fb25026-60ae-47d9-b5a6-8a131a9cab02?pitch-bytes=171368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-277468" y="-71542"/>
            <a:ext cx="3059723" cy="306310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535ef62a-3f72-4c39-93f6-374f80be97ab?pitch-bytes=1087250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2864651" y="3743325"/>
            <a:ext cx="3419198" cy="3414442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cb0376c7-95e8-4842-9013-a21a5ffa5e8f?pitch-bytes=537152&amp;pitch-content-type=image%2Fsvg%2Bxml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85547" y="4744736"/>
            <a:ext cx="1928589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750" dirty="0"/>
          </a:p>
        </p:txBody>
      </p:sp>
      <p:sp>
        <p:nvSpPr>
          <p:cNvPr id="7" name="Text 1"/>
          <p:cNvSpPr/>
          <p:nvPr/>
        </p:nvSpPr>
        <p:spPr>
          <a:xfrm>
            <a:off x="6931843" y="4744736"/>
            <a:ext cx="192836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CHAINTIX</a:t>
            </a:r>
            <a:endParaRPr lang="en-US" sz="750" dirty="0"/>
          </a:p>
        </p:txBody>
      </p:sp>
      <p:sp>
        <p:nvSpPr>
          <p:cNvPr id="8" name="Text 2"/>
          <p:cNvSpPr/>
          <p:nvPr/>
        </p:nvSpPr>
        <p:spPr>
          <a:xfrm>
            <a:off x="282156" y="97766"/>
            <a:ext cx="5378946" cy="8229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0" spc="-48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MODEL</a:t>
            </a:r>
            <a:endParaRPr lang="en-US" sz="5400" dirty="0"/>
          </a:p>
        </p:txBody>
      </p:sp>
      <p:sp>
        <p:nvSpPr>
          <p:cNvPr id="9" name="Text 3"/>
          <p:cNvSpPr/>
          <p:nvPr/>
        </p:nvSpPr>
        <p:spPr>
          <a:xfrm>
            <a:off x="2626389" y="1286013"/>
            <a:ext cx="3887428" cy="19201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 registration fees</a:t>
            </a:r>
            <a:endParaRPr lang="en-US" sz="180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Ticket sales</a:t>
            </a:r>
            <a:endParaRPr lang="en-US" sz="180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Sponsorship and advertising</a:t>
            </a:r>
            <a:endParaRPr lang="en-US" sz="180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Commission on ticket cancellation</a:t>
            </a:r>
            <a:endParaRPr lang="en-US" sz="180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partnerships</a:t>
            </a:r>
            <a:endParaRPr lang="en-US" sz="1800" dirty="0"/>
          </a:p>
          <a:p>
            <a:pPr algn="l" marL="190500" indent="-190500">
              <a:lnSpc>
                <a:spcPts val="2520"/>
              </a:lnSpc>
              <a:buSzPct val="100000"/>
              <a:buChar char="•"/>
            </a:pPr>
            <a:r>
              <a:rPr lang="en-US" sz="18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Merchandise sales</a:t>
            </a:r>
            <a:endParaRPr lang="en-US" sz="1800" dirty="0"/>
          </a:p>
        </p:txBody>
      </p:sp>
      <p:pic>
        <p:nvPicPr>
          <p:cNvPr id="10" name="Image 3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fb25026-60ae-47d9-b5a6-8a131a9cab02?pitch-bytes=171368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-277468" y="-71542"/>
            <a:ext cx="3059723" cy="306310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535ef62a-3f72-4c39-93f6-374f80be97ab?pitch-bytes=1087250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2864651" y="3743325"/>
            <a:ext cx="3419198" cy="3414442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cb0376c7-95e8-4842-9013-a21a5ffa5e8f?pitch-bytes=537152&amp;pitch-content-type=image%2Fsvg%2Bxml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72492" y="2344426"/>
            <a:ext cx="8572314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600"/>
              </a:lnSpc>
            </a:pPr>
            <a:r>
              <a:rPr lang="en-US" sz="3000" b="0" spc="-48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DEMO</a:t>
            </a:r>
            <a:endParaRPr lang="en-US" sz="3000" dirty="0"/>
          </a:p>
        </p:txBody>
      </p:sp>
      <p:pic>
        <p:nvPicPr>
          <p:cNvPr id="7" name="Image 3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11663" y="-1383943480"/>
            <a:ext cx="5166777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Another idea, equally important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285547" y="4744736"/>
            <a:ext cx="1928552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6931753" y="4744736"/>
            <a:ext cx="192845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CHAINTIX</a:t>
            </a:r>
            <a:endParaRPr lang="en-US" sz="750" dirty="0"/>
          </a:p>
        </p:txBody>
      </p:sp>
      <p:sp>
        <p:nvSpPr>
          <p:cNvPr id="6" name="Shape 3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F02918"/>
            </a:solidFill>
            <a:prstDash val="solid"/>
            <a:headEnd type="none"/>
            <a:tailEnd type="none"/>
          </a:ln>
        </p:spPr>
      </p:sp>
      <p:pic>
        <p:nvPicPr>
          <p:cNvPr id="7" name="Image 0" descr="https://pitch-assets-ccb95893-de3f-4266-973c-20049231b248.s3.eu-west-1.amazonaws.com/343716f6-7f77-4b56-b242-05d98254e7b6?pitch-bytes=26314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 rot="20400000">
            <a:off x="342748" y="-66045"/>
            <a:ext cx="2804624" cy="3070178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a0b0c116-a8c9-47c6-9267-4cdfabeeb722?pitch-bytes=79102&amp;pitch-content-type=image%2Fjpe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 rot="1200000">
            <a:off x="549523" y="2241707"/>
            <a:ext cx="2926749" cy="2567735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5e299c5c-6b50-4c16-b45d-68bac16b1a28?pitch-bytes=45259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rot="21000000">
            <a:off x="2418994" y="1119366"/>
            <a:ext cx="3586506" cy="1910844"/>
          </a:xfrm>
          <a:prstGeom prst="rect">
            <a:avLst/>
          </a:prstGeom>
        </p:spPr>
      </p:pic>
      <p:pic>
        <p:nvPicPr>
          <p:cNvPr id="10" name="Image 3" descr="https://pitch-assets-ccb95893-de3f-4266-973c-20049231b248.s3.eu-west-1.amazonaws.com/49755a2d-e9d1-4817-9f22-8b15b05b560d?pitch-bytes=51455&amp;pitch-content-type=image%2Fpng">    </p:cNvPr>
          <p:cNvPicPr>
            <a:picLocks noChangeAspect="1"/>
          </p:cNvPicPr>
          <p:nvPr/>
        </p:nvPicPr>
        <p:blipFill>
          <a:blip r:embed="rId4"/>
          <a:srcRect l="0" r="0" t="635" b="635"/>
          <a:stretch/>
        </p:blipFill>
        <p:spPr>
          <a:xfrm>
            <a:off x="3673049" y="3145005"/>
            <a:ext cx="5103287" cy="1449422"/>
          </a:xfrm>
          <a:prstGeom prst="rect">
            <a:avLst/>
          </a:prstGeom>
        </p:spPr>
      </p:pic>
      <p:pic>
        <p:nvPicPr>
          <p:cNvPr id="11" name="Image 4" descr="https://pitch-assets-ccb95893-de3f-4266-973c-20049231b248.s3.eu-west-1.amazonaws.com/659c965a-aabc-47c3-abfe-c41ffac23d0d?pitch-bytes=61822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 rot="21000000">
            <a:off x="6445051" y="285413"/>
            <a:ext cx="2612602" cy="1533405"/>
          </a:xfrm>
          <a:prstGeom prst="rect">
            <a:avLst/>
          </a:prstGeom>
        </p:spPr>
      </p:pic>
      <p:pic>
        <p:nvPicPr>
          <p:cNvPr id="12" name="Image 5" descr="https://pitch-assets-ccb95893-de3f-4266-973c-20049231b248.s3.eu-west-1.amazonaws.com/fdf371bc-44a8-4aca-9444-41ad2d2d2c8f?pitch-bytes=45817&amp;pitch-content-type=image%2F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 rot="1500000">
            <a:off x="3349480" y="1183182"/>
            <a:ext cx="5425103" cy="704167"/>
          </a:xfrm>
          <a:prstGeom prst="rect">
            <a:avLst/>
          </a:prstGeom>
        </p:spPr>
      </p:pic>
      <p:pic>
        <p:nvPicPr>
          <p:cNvPr id="13" name="Image 6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35ef62a-3f72-4c39-93f6-374f80be97ab?pitch-bytes=1087250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4947509" y="-2290934"/>
            <a:ext cx="3419198" cy="34144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14875" y="1123950"/>
            <a:ext cx="4143256" cy="240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400" b="1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</a:t>
            </a:r>
            <a:endParaRPr lang="en-US" sz="1350" dirty="0"/>
          </a:p>
        </p:txBody>
      </p:sp>
      <p:sp>
        <p:nvSpPr>
          <p:cNvPr id="5" name="Text 1"/>
          <p:cNvSpPr/>
          <p:nvPr/>
        </p:nvSpPr>
        <p:spPr>
          <a:xfrm>
            <a:off x="4714875" y="1358800"/>
            <a:ext cx="4143189" cy="480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1890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transparency</a:t>
            </a:r>
            <a:endParaRPr lang="en-US" sz="1350" dirty="0"/>
          </a:p>
          <a:p>
            <a:pPr algn="l" marL="190500" indent="-190500">
              <a:lnSpc>
                <a:spcPts val="1890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trust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3311663" y="-1383943480"/>
            <a:ext cx="5166777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Another idea, equally important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714875" y="2402614"/>
            <a:ext cx="4143189" cy="480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1890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Scalping</a:t>
            </a:r>
            <a:endParaRPr lang="en-US" sz="1350" dirty="0"/>
          </a:p>
          <a:p>
            <a:pPr algn="l" marL="190500" indent="-190500">
              <a:lnSpc>
                <a:spcPts val="1890"/>
              </a:lnSpc>
              <a:buSzPct val="100000"/>
              <a:buChar char="•"/>
            </a:pPr>
            <a:r>
              <a:rPr lang="en-US" sz="14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Subscribe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714875" y="2090388"/>
            <a:ext cx="4143256" cy="240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400" b="1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Negatives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285547" y="4744736"/>
            <a:ext cx="192844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750" dirty="0"/>
          </a:p>
        </p:txBody>
      </p:sp>
      <p:sp>
        <p:nvSpPr>
          <p:cNvPr id="10" name="Text 6"/>
          <p:cNvSpPr/>
          <p:nvPr/>
        </p:nvSpPr>
        <p:spPr>
          <a:xfrm>
            <a:off x="6931991" y="4744736"/>
            <a:ext cx="1928217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CHAINTIX</a:t>
            </a:r>
            <a:endParaRPr lang="en-US" sz="750" dirty="0"/>
          </a:p>
        </p:txBody>
      </p:sp>
      <p:sp>
        <p:nvSpPr>
          <p:cNvPr id="11" name="Shape 7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F02918"/>
            </a:solidFill>
            <a:prstDash val="solid"/>
            <a:headEnd type="none"/>
            <a:tailEnd type="none"/>
          </a:ln>
        </p:spPr>
      </p:sp>
      <p:pic>
        <p:nvPicPr>
          <p:cNvPr id="12" name="Image 1" descr="https://pitch-assets-ccb95893-de3f-4266-973c-20049231b248.s3.eu-west-1.amazonaws.com/8fb25026-60ae-47d9-b5a6-8a131a9cab02?pitch-bytes=171368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733823" y="2681044"/>
            <a:ext cx="3059723" cy="306310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87496" y="1121365"/>
            <a:ext cx="3952756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10"/>
              </a:lnSpc>
            </a:pPr>
            <a:r>
              <a:rPr lang="en-US" sz="27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The Problem</a:t>
            </a:r>
            <a:endParaRPr lang="en-US" sz="2700" dirty="0"/>
          </a:p>
        </p:txBody>
      </p:sp>
      <p:pic>
        <p:nvPicPr>
          <p:cNvPr id="14" name="Image 2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59" y="2743152"/>
            <a:ext cx="2476381" cy="18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70"/>
              </a:lnSpc>
            </a:pPr>
            <a:r>
              <a:rPr lang="en-US" sz="1100" b="1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stakeholder</a:t>
            </a:r>
            <a:endParaRPr lang="en-US" sz="1050" dirty="0"/>
          </a:p>
        </p:txBody>
      </p:sp>
      <p:sp>
        <p:nvSpPr>
          <p:cNvPr id="4" name="Text 1"/>
          <p:cNvSpPr/>
          <p:nvPr/>
        </p:nvSpPr>
        <p:spPr>
          <a:xfrm>
            <a:off x="3331756" y="2741234"/>
            <a:ext cx="2476381" cy="18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70"/>
              </a:lnSpc>
            </a:pPr>
            <a:r>
              <a:rPr lang="en-US" sz="1100" b="1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consumer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6190833" y="2740307"/>
            <a:ext cx="2476322" cy="18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470"/>
              </a:lnSpc>
            </a:pPr>
            <a:r>
              <a:rPr lang="en-US" sz="1100" b="1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platform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285774" y="475483"/>
            <a:ext cx="8572381" cy="445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510"/>
              </a:lnSpc>
            </a:pPr>
            <a:r>
              <a:rPr lang="en-US" sz="27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Who is impacted by this problem?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285547" y="4744736"/>
            <a:ext cx="192844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931991" y="4744736"/>
            <a:ext cx="1928217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CHAINTIX</a:t>
            </a:r>
            <a:endParaRPr lang="en-US" sz="750" dirty="0"/>
          </a:p>
        </p:txBody>
      </p:sp>
      <p:sp>
        <p:nvSpPr>
          <p:cNvPr id="9" name="Shape 6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F02918"/>
            </a:solidFill>
            <a:prstDash val="solid"/>
            <a:headEnd type="none"/>
            <a:tailEnd type="none"/>
          </a:ln>
        </p:spPr>
      </p:sp>
      <p:pic>
        <p:nvPicPr>
          <p:cNvPr id="10" name="Image 0" descr="https://pitch-assets-ccb95893-de3f-4266-973c-20049231b248.s3.eu-west-1.amazonaws.com/2a4b0367-0390-4d03-9e76-c671adb8870c?pitch-bytes=1087250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3845524" y="1250217"/>
            <a:ext cx="1452988" cy="1450967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f5975be5-64b5-4d69-989b-f0217be337af?pitch-bytes=1229530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893426" y="1252099"/>
            <a:ext cx="1450406" cy="1450406"/>
          </a:xfrm>
          <a:prstGeom prst="rect">
            <a:avLst/>
          </a:prstGeom>
        </p:spPr>
      </p:pic>
      <p:pic>
        <p:nvPicPr>
          <p:cNvPr id="12" name="Image 2" descr="https://pitch-assets-ccb95893-de3f-4266-973c-20049231b248.s3.eu-west-1.amazonaws.com/b6d18f56-3112-46a8-8a0c-85991c4b73c2?pitch-bytes=1212930&amp;pitch-content-type=image%2Fsvg%2Bxml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6705423" y="1257448"/>
            <a:ext cx="1453520" cy="1453520"/>
          </a:xfrm>
          <a:prstGeom prst="rect">
            <a:avLst/>
          </a:prstGeom>
        </p:spPr>
      </p:pic>
      <p:pic>
        <p:nvPicPr>
          <p:cNvPr id="13" name="Image 3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fb25026-60ae-47d9-b5a6-8a131a9cab02?pitch-bytes=171368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-277468" y="-71542"/>
            <a:ext cx="3059723" cy="306310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535ef62a-3f72-4c39-93f6-374f80be97ab?pitch-bytes=1087250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2864651" y="3743325"/>
            <a:ext cx="3419198" cy="3414442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cb0376c7-95e8-4842-9013-a21a5ffa5e8f?pitch-bytes=537152&amp;pitch-content-type=image%2Fsvg%2Bxml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285571" y="2161546"/>
            <a:ext cx="857238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480"/>
              </a:lnSpc>
            </a:pPr>
            <a:r>
              <a:rPr lang="en-US" sz="5400" b="0" spc="-48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SOLUTION</a:t>
            </a:r>
            <a:endParaRPr lang="en-US" sz="5400" dirty="0"/>
          </a:p>
        </p:txBody>
      </p:sp>
      <p:pic>
        <p:nvPicPr>
          <p:cNvPr id="7" name="Image 3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fb25026-60ae-47d9-b5a6-8a131a9cab02?pitch-bytes=171368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-277468" y="-71542"/>
            <a:ext cx="3059723" cy="306310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cb0376c7-95e8-4842-9013-a21a5ffa5e8f?pitch-bytes=537152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 rot="21000000">
            <a:off x="5283497" y="-2216803"/>
            <a:ext cx="4937235" cy="4937235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f50f15b9-2afa-4b1e-bede-2289749843f5?pitch-bytes=37240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137552" y="1317392"/>
            <a:ext cx="5024247" cy="2846249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3205241" y="4429358"/>
            <a:ext cx="2733519" cy="1623052"/>
          </a:xfrm>
          <a:prstGeom prst="ellipse">
            <a:avLst/>
          </a:prstGeom>
          <a:solidFill>
            <a:srgbClr val="F02918">
              <a:alpha val="91000"/>
            </a:srgbClr>
          </a:solidFill>
          <a:ln w="5292">
            <a:solidFill>
              <a:srgbClr val="000000">
                <a:alpha val="91000"/>
              </a:srgbClr>
            </a:solidFill>
            <a:prstDash val="solid"/>
          </a:ln>
          <a:effectLst>
            <a:outerShdw sx="100000" sy="100000" kx="0" ky="0" algn="bl" rotWithShape="0" blurRad="3175" dist="50800" dir="2700000">
              <a:srgbClr val="000000">
                <a:alpha val="100000"/>
              </a:srgbClr>
            </a:outerShdw>
          </a:effectLst>
        </p:spPr>
      </p:sp>
      <p:pic>
        <p:nvPicPr>
          <p:cNvPr id="7" name="Image 3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2e2b3079-7d53-4137-9e7d-4b85f16cb69f?pitch-bytes=1229530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7235757" y="-1289894"/>
            <a:ext cx="2740524" cy="274052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8fb25026-60ae-47d9-b5a6-8a131a9cab02?pitch-bytes=171368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-1101235" y="2419850"/>
            <a:ext cx="3059723" cy="306310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30803" y="1149728"/>
            <a:ext cx="7677508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925"/>
              </a:lnSpc>
            </a:pPr>
            <a:r>
              <a:rPr lang="en-US" sz="23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Revolutionizing event ticketing with decentralized, secure, and transparent technology powered by Polygon blockchain.</a:t>
            </a:r>
            <a:endParaRPr lang="en-US" sz="2250" dirty="0"/>
          </a:p>
        </p:txBody>
      </p:sp>
      <p:sp>
        <p:nvSpPr>
          <p:cNvPr id="6" name="Text 1"/>
          <p:cNvSpPr/>
          <p:nvPr/>
        </p:nvSpPr>
        <p:spPr>
          <a:xfrm>
            <a:off x="2967787" y="2570987"/>
            <a:ext cx="2580501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90"/>
              </a:lnSpc>
            </a:pPr>
            <a:r>
              <a:rPr lang="en-US" sz="14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It's Your Event and Your Customer</a:t>
            </a:r>
            <a:endParaRPr lang="en-US" sz="1350" dirty="0"/>
          </a:p>
        </p:txBody>
      </p:sp>
      <p:pic>
        <p:nvPicPr>
          <p:cNvPr id="7" name="Image 2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535ef62a-3f72-4c39-93f6-374f80be97ab?pitch-bytes=1087250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4947509" y="-2290934"/>
            <a:ext cx="3419198" cy="34144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311663" y="-1383943480"/>
            <a:ext cx="5166777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2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Another idea, equally important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714875" y="955154"/>
            <a:ext cx="4143137" cy="1893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90"/>
              </a:lnSpc>
            </a:pPr>
            <a:r>
              <a:rPr lang="en-US" sz="1400" b="1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Competitors:</a:t>
            </a:r>
            <a:endParaRPr lang="en-US" sz="1050" dirty="0"/>
          </a:p>
          <a:p>
            <a:pPr algn="l">
              <a:lnSpc>
                <a:spcPts val="147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EventChain</a:t>
            </a:r>
            <a:endParaRPr lang="en-US" sz="1050" dirty="0"/>
          </a:p>
          <a:p>
            <a:pPr algn="l">
              <a:lnSpc>
                <a:spcPts val="1470"/>
              </a:lnSpc>
            </a:pPr>
            <a:r>
              <a:rPr lang="en-US" sz="1100" b="0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TixoLogy</a:t>
            </a: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r>
              <a:rPr lang="en-US" sz="1400" b="1" spc="-12" kern="0" dirty="0">
                <a:solidFill>
                  <a:srgbClr val="1762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Solved Counterfeit Tickets problem,</a:t>
            </a:r>
            <a:endParaRPr lang="en-US" sz="1050" dirty="0"/>
          </a:p>
          <a:p>
            <a:pPr algn="l">
              <a:lnSpc>
                <a:spcPts val="1890"/>
              </a:lnSpc>
            </a:pPr>
            <a:r>
              <a:rPr lang="en-US" sz="1400" b="1" spc="-12" kern="0" dirty="0">
                <a:solidFill>
                  <a:srgbClr val="1762E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Made  Purchase Transparent,</a:t>
            </a: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r>
              <a:rPr lang="en-US" sz="1400" b="1" spc="-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But…</a:t>
            </a: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4714875" y="2690310"/>
            <a:ext cx="4143137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890"/>
              </a:lnSpc>
            </a:pPr>
            <a:r>
              <a:rPr lang="en-US" sz="1400" b="1" spc="-12" kern="0" dirty="0">
                <a:solidFill>
                  <a:srgbClr val="DF39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Didn't solve the Scalping Problem</a:t>
            </a:r>
            <a:endParaRPr lang="en-US" sz="1050" dirty="0"/>
          </a:p>
          <a:p>
            <a:pPr algn="l">
              <a:lnSpc>
                <a:spcPts val="1890"/>
              </a:lnSpc>
            </a:pPr>
            <a:r>
              <a:rPr lang="en-US" sz="1400" b="1" spc="-12" kern="0" dirty="0">
                <a:solidFill>
                  <a:srgbClr val="DF392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Didn't solve Overselling Problem</a:t>
            </a: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  <a:p>
            <a:pPr algn="l">
              <a:lnSpc>
                <a:spcPts val="1470"/>
              </a:lnSpc>
            </a:pP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285547" y="4744736"/>
            <a:ext cx="1928552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6931694" y="4744736"/>
            <a:ext cx="192851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00"/>
              </a:lnSpc>
            </a:pPr>
            <a:r>
              <a:rPr lang="en-US" sz="800" b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CHAINTIX</a:t>
            </a:r>
            <a:endParaRPr lang="en-US" sz="750" dirty="0"/>
          </a:p>
        </p:txBody>
      </p:sp>
      <p:sp>
        <p:nvSpPr>
          <p:cNvPr id="9" name="Shape 5"/>
          <p:cNvSpPr/>
          <p:nvPr/>
        </p:nvSpPr>
        <p:spPr>
          <a:xfrm>
            <a:off x="-97051" y="4492831"/>
            <a:ext cx="9334500" cy="0"/>
          </a:xfrm>
          <a:prstGeom prst="line">
            <a:avLst/>
          </a:prstGeom>
          <a:solidFill>
            <a:srgbClr val="DF392A"/>
          </a:solidFill>
          <a:ln w="5292">
            <a:solidFill>
              <a:srgbClr val="F02918"/>
            </a:solidFill>
            <a:prstDash val="solid"/>
            <a:headEnd type="none"/>
            <a:tailEnd type="none"/>
          </a:ln>
        </p:spPr>
      </p:sp>
      <p:pic>
        <p:nvPicPr>
          <p:cNvPr id="10" name="Image 1" descr="https://pitch-assets-ccb95893-de3f-4266-973c-20049231b248.s3.eu-west-1.amazonaws.com/8fb25026-60ae-47d9-b5a6-8a131a9cab02?pitch-bytes=171368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733823" y="2681044"/>
            <a:ext cx="3059723" cy="306310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87496" y="927144"/>
            <a:ext cx="3952697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80"/>
              </a:lnSpc>
            </a:pPr>
            <a:r>
              <a:rPr lang="en-US" sz="2700" b="0" spc="-48" kern="0" dirty="0">
                <a:solidFill>
                  <a:srgbClr val="FFFFFF"/>
                </a:solidFill>
                <a:latin typeface="Noto Serif JP" pitchFamily="34" charset="0"/>
                <a:ea typeface="Noto Serif JP" pitchFamily="34" charset="-122"/>
                <a:cs typeface="Noto Serif JP" pitchFamily="34" charset="-120"/>
              </a:rPr>
              <a:t>How the problem attempted to be solved before:</a:t>
            </a:r>
            <a:endParaRPr lang="en-US" sz="2700" dirty="0"/>
          </a:p>
        </p:txBody>
      </p:sp>
      <p:pic>
        <p:nvPicPr>
          <p:cNvPr id="12" name="Image 2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ChainTix - Final Presentation</dc:title>
  <dc:subject>PptxGenJS Presentation</dc:subject>
  <dc:creator>Pitch Software GmbH</dc:creator>
  <cp:lastModifiedBy>Pitch Software GmbH</cp:lastModifiedBy>
  <cp:revision>1</cp:revision>
  <dcterms:created xsi:type="dcterms:W3CDTF">2023-05-11T21:36:27Z</dcterms:created>
  <dcterms:modified xsi:type="dcterms:W3CDTF">2023-05-11T21:36:27Z</dcterms:modified>
</cp:coreProperties>
</file>